
<file path=[Content_Types].xml><?xml version="1.0" encoding="utf-8"?>
<Types xmlns="http://schemas.openxmlformats.org/package/2006/content-types">
  <Default Extension="gif" ContentType="image/gif"/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84" r:id="rId2"/>
    <p:sldId id="305" r:id="rId3"/>
    <p:sldId id="290" r:id="rId4"/>
    <p:sldId id="291" r:id="rId5"/>
    <p:sldId id="292" r:id="rId6"/>
    <p:sldId id="285" r:id="rId7"/>
    <p:sldId id="299" r:id="rId8"/>
    <p:sldId id="286" r:id="rId9"/>
    <p:sldId id="287" r:id="rId10"/>
    <p:sldId id="289" r:id="rId11"/>
    <p:sldId id="288" r:id="rId12"/>
    <p:sldId id="298" r:id="rId13"/>
    <p:sldId id="300" r:id="rId14"/>
    <p:sldId id="297" r:id="rId15"/>
    <p:sldId id="296" r:id="rId16"/>
    <p:sldId id="301" r:id="rId17"/>
    <p:sldId id="302" r:id="rId18"/>
    <p:sldId id="303" r:id="rId19"/>
    <p:sldId id="306" r:id="rId20"/>
    <p:sldId id="304" r:id="rId21"/>
    <p:sldId id="294" r:id="rId22"/>
    <p:sldId id="293" r:id="rId23"/>
    <p:sldId id="295" r:id="rId24"/>
    <p:sldId id="307" r:id="rId25"/>
    <p:sldId id="397" r:id="rId2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333AC4-FAEB-4880-9872-82B23283321C}" v="207" dt="2025-07-10T11:35:48.6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F5B013-399F-4E16-AA4D-D19FAEA9C4E5}" type="datetimeFigureOut">
              <a:rPr lang="nl-NL" smtClean="0"/>
              <a:t>10-7-2025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843BE-E770-4A25-B781-229AFDD4998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8594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79EF8-5680-64AC-C3A1-64D9FF843A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2A8F3C-9B87-6F58-41B2-F7F0D48AF3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C2B06-E3B4-B239-C60D-A2A79F03E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E7177-6D4A-4972-AA3D-DB4824F10A75}" type="datetimeFigureOut">
              <a:rPr lang="nl-NL" smtClean="0"/>
              <a:t>10-7-2025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CB1D7-BD5A-C39D-2736-F18931FBF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F1404-A0C9-B95A-CE69-044F99E8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8CD40-3B8B-4123-9933-E6E4968B9C8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3992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53A3D-3E0D-48F2-8F56-0FC58269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CFD6B3-21E6-2968-AF97-CBE791CEA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E6812-3D3A-D8D7-54EE-7FB2195E8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E7177-6D4A-4972-AA3D-DB4824F10A75}" type="datetimeFigureOut">
              <a:rPr lang="nl-NL" smtClean="0"/>
              <a:t>10-7-2025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0B4D3-B7D4-8E1D-3ABA-42C097927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FF886-8A0B-1D25-1895-785E22706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8CD40-3B8B-4123-9933-E6E4968B9C8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2745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564465-9E25-2852-31CD-8071D1DD9A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91B0C7-937C-1989-C00E-A7C6913261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D09DE-C6D4-148E-A3DC-47F7503C5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E7177-6D4A-4972-AA3D-DB4824F10A75}" type="datetimeFigureOut">
              <a:rPr lang="nl-NL" smtClean="0"/>
              <a:t>10-7-2025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E2028-A911-0BD6-38D8-817B5A977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EFBAD-33FF-E0BF-1C5F-800F8D77D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8CD40-3B8B-4123-9933-E6E4968B9C8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7560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A8E8B-CFE2-B37B-FF71-F0253F8D2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D5669-954B-E70E-7FE2-DF2B2A949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3B800-1FC9-F011-F30A-F91CBA0E3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E7177-6D4A-4972-AA3D-DB4824F10A75}" type="datetimeFigureOut">
              <a:rPr lang="nl-NL" smtClean="0"/>
              <a:t>10-7-2025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1D0C6-F77B-4E60-8643-6632D6012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88377-33D8-A62C-803B-D5215A1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8CD40-3B8B-4123-9933-E6E4968B9C8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387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DD097-32CE-1B57-F7A4-5D7E5674E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2C514-BEF2-B9C9-9D30-72B415236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A8985-1F73-1E48-8312-C3F41E6DF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E7177-6D4A-4972-AA3D-DB4824F10A75}" type="datetimeFigureOut">
              <a:rPr lang="nl-NL" smtClean="0"/>
              <a:t>10-7-2025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826E38-A484-701E-C414-C0A890781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10197-4DB8-0740-F4D4-37F670652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8CD40-3B8B-4123-9933-E6E4968B9C8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3951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1237-07F7-BE5B-1234-B481C2622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553AC-28DB-78C1-6A7F-ACB666DC04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A4F666-7B73-B541-2FD7-4327F2A60C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790DE8-37BE-47BF-C44D-041A576B8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E7177-6D4A-4972-AA3D-DB4824F10A75}" type="datetimeFigureOut">
              <a:rPr lang="nl-NL" smtClean="0"/>
              <a:t>10-7-2025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4FF250-64E3-B119-B76D-256EF89FB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C6BFF6-F138-DDED-41F3-849192621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8CD40-3B8B-4123-9933-E6E4968B9C8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2173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583FD-87CF-4E46-2087-0F963BFA0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C58D2D-0513-D373-EE2D-E32557622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E35A-5286-B6F4-9007-04F22350A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79C598-C8F7-08EA-4E35-C8DC0EE374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4AA951-04D6-9F9A-5AF0-51CF8443A1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E2F974-2D01-D2C6-7D99-BD047ECCA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E7177-6D4A-4972-AA3D-DB4824F10A75}" type="datetimeFigureOut">
              <a:rPr lang="nl-NL" smtClean="0"/>
              <a:t>10-7-2025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14A2F7-C632-242E-4957-E94B09A5C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E4ED55-7BC2-0728-8224-B406BEE77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8CD40-3B8B-4123-9933-E6E4968B9C8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517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B5933-F62B-D48B-55FA-54E193B9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55740A-DA8E-B9E3-E6D7-42C68A425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E7177-6D4A-4972-AA3D-DB4824F10A75}" type="datetimeFigureOut">
              <a:rPr lang="nl-NL" smtClean="0"/>
              <a:t>10-7-2025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40A133-A793-73D3-7A94-3AF33486E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6E1AE9-3106-A768-A76F-6D81FCCB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8CD40-3B8B-4123-9933-E6E4968B9C8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3164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B643F3-8A8A-02A2-E9FA-5226EE9C1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E7177-6D4A-4972-AA3D-DB4824F10A75}" type="datetimeFigureOut">
              <a:rPr lang="nl-NL" smtClean="0"/>
              <a:t>10-7-2025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B1B37C-77D3-0C7C-91E5-6766BEE4F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3D05B-CF76-2C21-A44D-05763891B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8CD40-3B8B-4123-9933-E6E4968B9C8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9383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8BDA0-CA7E-62DB-9EAF-D2DC43016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427FA-929E-9611-B7FA-F7F060FDF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15B2E4-DEB6-6D9A-E1C2-BC604B7008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CB1B60-5F7A-FEBB-6796-F13C5E931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E7177-6D4A-4972-AA3D-DB4824F10A75}" type="datetimeFigureOut">
              <a:rPr lang="nl-NL" smtClean="0"/>
              <a:t>10-7-2025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473E41-1835-0F5B-B3CF-3AE62EBD5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6B93D-D1C1-CD4B-83D8-C29D49FCA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8CD40-3B8B-4123-9933-E6E4968B9C8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729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1398C-096C-32CA-BB08-67801A241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8CFAAB-152B-28AD-B5DA-E61DB25F32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7CE4D6-29CA-E934-7D79-343FED92B5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26FAA-E22F-08C5-C6C8-909C94AF7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E7177-6D4A-4972-AA3D-DB4824F10A75}" type="datetimeFigureOut">
              <a:rPr lang="nl-NL" smtClean="0"/>
              <a:t>10-7-2025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296F43-5E0E-4680-671B-56FF6967F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683A83-57A0-B2B9-023D-23D9A296A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8CD40-3B8B-4123-9933-E6E4968B9C8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8613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580F7E-9908-81D2-BE0A-4DCC3E8CD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11217-9D14-8C69-FD01-BB80B97DF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535AA-6628-6010-DF06-5C5E3A87C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2E7177-6D4A-4972-AA3D-DB4824F10A75}" type="datetimeFigureOut">
              <a:rPr lang="nl-NL" smtClean="0"/>
              <a:t>10-7-2025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23009-BBA6-F6E7-0EF7-5B34270E72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20662-D355-3BFE-A5BD-9F98BAC37E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28CD40-3B8B-4123-9933-E6E4968B9C8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0668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monolithicpower.com/en/learning/mpscholar/analog-to-digital-converters/detailed-analysis-of-adc-architectures/sar-adcs?srsltid=AfmBOoqg18Vjq_k_TZNTkb2FBp00_URdZctyW9Nv34VrKq7yNZzE86VW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monolithicpower.com/en/learning/mpscholar/analog-to-digital-converters/future-trends-and-challenges-in-adcs/novel-adc-architecture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415C49-D979-8885-6D69-BECF87B4CE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latin typeface="Trade Gothic Inline" panose="020B0504030203020204" pitchFamily="34" charset="0"/>
              </a:rPr>
              <a:t>ADC </a:t>
            </a:r>
            <a:br>
              <a:rPr lang="en-US" sz="5400" dirty="0">
                <a:latin typeface="Trade Gothic Inline" panose="020B0504030203020204" pitchFamily="34" charset="0"/>
              </a:rPr>
            </a:br>
            <a:r>
              <a:rPr lang="en-US" sz="4400" dirty="0">
                <a:latin typeface="Trade Gothic Inline" panose="020B0504030203020204" pitchFamily="34" charset="0"/>
              </a:rPr>
              <a:t>in </a:t>
            </a:r>
            <a:r>
              <a:rPr lang="en-US" sz="4400" dirty="0" err="1">
                <a:latin typeface="Trade Gothic Inline" panose="020B0504030203020204" pitchFamily="34" charset="0"/>
              </a:rPr>
              <a:t>theorie</a:t>
            </a:r>
            <a:r>
              <a:rPr lang="en-US" sz="4400" dirty="0">
                <a:latin typeface="Trade Gothic Inline" panose="020B0504030203020204" pitchFamily="34" charset="0"/>
              </a:rPr>
              <a:t> en </a:t>
            </a:r>
            <a:r>
              <a:rPr lang="en-US" sz="4400" dirty="0" err="1">
                <a:latin typeface="Trade Gothic Inline" panose="020B0504030203020204" pitchFamily="34" charset="0"/>
              </a:rPr>
              <a:t>praktijk</a:t>
            </a:r>
            <a:endParaRPr lang="nl-NL" sz="4400" dirty="0">
              <a:latin typeface="Trade Gothic Inline" panose="020B050403020302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9F1EA7-A54F-F66B-1475-B0B5B55739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87260"/>
            <a:ext cx="9144000" cy="1655762"/>
          </a:xfrm>
        </p:spPr>
        <p:txBody>
          <a:bodyPr/>
          <a:lstStyle/>
          <a:p>
            <a:r>
              <a:rPr lang="en-US" dirty="0">
                <a:latin typeface="Trade Gothic Inline" panose="020B0504030203020204" pitchFamily="34" charset="0"/>
              </a:rPr>
              <a:t>Bart Bozon</a:t>
            </a:r>
            <a:endParaRPr lang="nl-NL" dirty="0">
              <a:latin typeface="Trade Gothic Inline" panose="020B0504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255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DC501-9126-7802-F21E-558B7BB7A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5-07-08 11-49-28">
            <a:hlinkClick r:id="" action="ppaction://media"/>
            <a:extLst>
              <a:ext uri="{FF2B5EF4-FFF2-40B4-BE49-F238E27FC236}">
                <a16:creationId xmlns:a16="http://schemas.microsoft.com/office/drawing/2014/main" id="{5328C2E4-D9AD-EFDF-09EE-1AD81F4A98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1FA20E5-97FD-08FA-1734-AA0EA86E8F90}"/>
              </a:ext>
            </a:extLst>
          </p:cNvPr>
          <p:cNvGrpSpPr/>
          <p:nvPr/>
        </p:nvGrpSpPr>
        <p:grpSpPr>
          <a:xfrm>
            <a:off x="845574" y="423346"/>
            <a:ext cx="10903974" cy="5911645"/>
            <a:chOff x="845574" y="412955"/>
            <a:chExt cx="10903974" cy="591164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765DF9D-3B4A-8D8C-CD71-CBD7D6C5D1ED}"/>
                </a:ext>
              </a:extLst>
            </p:cNvPr>
            <p:cNvSpPr/>
            <p:nvPr/>
          </p:nvSpPr>
          <p:spPr>
            <a:xfrm>
              <a:off x="845574" y="412955"/>
              <a:ext cx="10491020" cy="589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B5636F9-7A5F-E69B-8106-A6E762488E85}"/>
                </a:ext>
              </a:extLst>
            </p:cNvPr>
            <p:cNvSpPr/>
            <p:nvPr/>
          </p:nvSpPr>
          <p:spPr>
            <a:xfrm>
              <a:off x="1106129" y="5481484"/>
              <a:ext cx="10491020" cy="6907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8638189-942E-784D-872F-ACF5F17E7051}"/>
                </a:ext>
              </a:extLst>
            </p:cNvPr>
            <p:cNvSpPr/>
            <p:nvPr/>
          </p:nvSpPr>
          <p:spPr>
            <a:xfrm>
              <a:off x="10284541" y="838200"/>
              <a:ext cx="1465007" cy="5486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72941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EA744-7050-6947-4119-B0DB08F1C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5-07-08 11-47-20">
            <a:hlinkClick r:id="" action="ppaction://media"/>
            <a:extLst>
              <a:ext uri="{FF2B5EF4-FFF2-40B4-BE49-F238E27FC236}">
                <a16:creationId xmlns:a16="http://schemas.microsoft.com/office/drawing/2014/main" id="{D59CCF8A-995B-F49A-11F3-A0A1A52EA1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8680B49-60D6-9296-B345-03D316435774}"/>
              </a:ext>
            </a:extLst>
          </p:cNvPr>
          <p:cNvGrpSpPr/>
          <p:nvPr/>
        </p:nvGrpSpPr>
        <p:grpSpPr>
          <a:xfrm>
            <a:off x="845574" y="423346"/>
            <a:ext cx="10903974" cy="5911645"/>
            <a:chOff x="845574" y="412955"/>
            <a:chExt cx="10903974" cy="591164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637BA75-CC6C-4FC0-7D87-79FDADFA2F97}"/>
                </a:ext>
              </a:extLst>
            </p:cNvPr>
            <p:cNvSpPr/>
            <p:nvPr/>
          </p:nvSpPr>
          <p:spPr>
            <a:xfrm>
              <a:off x="845574" y="412955"/>
              <a:ext cx="10491020" cy="589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6ACB441-F6A4-7FE1-A2FC-57CAE62FCB3B}"/>
                </a:ext>
              </a:extLst>
            </p:cNvPr>
            <p:cNvSpPr/>
            <p:nvPr/>
          </p:nvSpPr>
          <p:spPr>
            <a:xfrm>
              <a:off x="1106129" y="5481484"/>
              <a:ext cx="10491020" cy="6907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F4F7E2E-C403-2D1D-D26B-1447B98B9EF1}"/>
                </a:ext>
              </a:extLst>
            </p:cNvPr>
            <p:cNvSpPr/>
            <p:nvPr/>
          </p:nvSpPr>
          <p:spPr>
            <a:xfrm>
              <a:off x="10284541" y="838200"/>
              <a:ext cx="1465007" cy="5486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1264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B6048E4-CD99-D75D-CC58-D2D2116A6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64" y="371042"/>
            <a:ext cx="1905000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087D65-523E-4CC3-AE98-A2BC35567BB9}"/>
              </a:ext>
            </a:extLst>
          </p:cNvPr>
          <p:cNvSpPr txBox="1"/>
          <p:nvPr/>
        </p:nvSpPr>
        <p:spPr>
          <a:xfrm>
            <a:off x="527772" y="2870261"/>
            <a:ext cx="1618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Harry </a:t>
            </a:r>
            <a:r>
              <a:rPr lang="nl-NL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Nyquist</a:t>
            </a:r>
            <a:endParaRPr lang="nl-NL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A6CACF0-BB0D-C0A4-7645-B4FB581207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2405" y="2050596"/>
            <a:ext cx="7442522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Om een analoog signaal volledig en correct digitaal te kunnen reconstrueren, moet je het signaal bemonsteren met een frequentie die minstens twee* keer zo hoog is als de hoogste frequentiecomponent in dat signaal.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Dit minimum wordt de </a:t>
            </a:r>
            <a:r>
              <a:rPr kumimoji="0" lang="nl-NL" altLang="nl-NL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Nyquist</a:t>
            </a:r>
            <a:r>
              <a:rPr kumimoji="0" lang="nl-NL" altLang="nl-NL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-frequentie</a:t>
            </a: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genoemd.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nl-NL" altLang="nl-NL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* doe maar 3 of 4 keer!!!</a:t>
            </a:r>
          </a:p>
        </p:txBody>
      </p:sp>
    </p:spTree>
    <p:extLst>
      <p:ext uri="{BB962C8B-B14F-4D97-AF65-F5344CB8AC3E}">
        <p14:creationId xmlns:p14="http://schemas.microsoft.com/office/powerpoint/2010/main" val="3647831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n het gat van cd's past precies een dubbeltje | Historiek">
            <a:extLst>
              <a:ext uri="{FF2B5EF4-FFF2-40B4-BE49-F238E27FC236}">
                <a16:creationId xmlns:a16="http://schemas.microsoft.com/office/drawing/2014/main" id="{DF98E96E-7076-A642-F8CB-1F55E9645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56" y="312699"/>
            <a:ext cx="6388562" cy="415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D7DD1B-3386-8DED-3072-80013046A5A1}"/>
              </a:ext>
            </a:extLst>
          </p:cNvPr>
          <p:cNvSpPr txBox="1"/>
          <p:nvPr/>
        </p:nvSpPr>
        <p:spPr>
          <a:xfrm>
            <a:off x="2561603" y="5160306"/>
            <a:ext cx="706879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Wat is de sample rate (=</a:t>
            </a:r>
            <a:r>
              <a:rPr lang="en-US" sz="2800" dirty="0" err="1"/>
              <a:t>frequentie</a:t>
            </a:r>
            <a:r>
              <a:rPr lang="en-US" sz="2800" dirty="0"/>
              <a:t>) van cd’s?</a:t>
            </a:r>
          </a:p>
          <a:p>
            <a:pPr algn="ctr"/>
            <a:r>
              <a:rPr lang="en-US" sz="2800" dirty="0"/>
              <a:t>En </a:t>
            </a:r>
            <a:r>
              <a:rPr lang="en-US" sz="2800" dirty="0" err="1"/>
              <a:t>waarom</a:t>
            </a:r>
            <a:r>
              <a:rPr lang="en-US" sz="2800" dirty="0"/>
              <a:t>?</a:t>
            </a:r>
            <a:endParaRPr lang="nl-NL" sz="2800" dirty="0"/>
          </a:p>
          <a:p>
            <a:pPr algn="ctr"/>
            <a:r>
              <a:rPr lang="nl-NL" sz="2800" dirty="0"/>
              <a:t>En MP3’s?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51657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F1CE9CA-D65E-A830-FF9D-55DD4D099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524000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469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FAEAD-7BC9-C1F1-E97B-71D104E0A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63" y="452119"/>
            <a:ext cx="2104736" cy="1325563"/>
          </a:xfrm>
        </p:spPr>
        <p:txBody>
          <a:bodyPr/>
          <a:lstStyle/>
          <a:p>
            <a:r>
              <a:rPr lang="en-US" dirty="0"/>
              <a:t>Aliasing</a:t>
            </a:r>
            <a:endParaRPr lang="nl-NL" dirty="0"/>
          </a:p>
        </p:txBody>
      </p:sp>
      <p:pic>
        <p:nvPicPr>
          <p:cNvPr id="1026" name="Picture 2" descr="Fig 1a">
            <a:extLst>
              <a:ext uri="{FF2B5EF4-FFF2-40B4-BE49-F238E27FC236}">
                <a16:creationId xmlns:a16="http://schemas.microsoft.com/office/drawing/2014/main" id="{9573EBE5-D311-2A7F-DC50-41E6C4FE3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327" y="0"/>
            <a:ext cx="5641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g 1b">
            <a:extLst>
              <a:ext uri="{FF2B5EF4-FFF2-40B4-BE49-F238E27FC236}">
                <a16:creationId xmlns:a16="http://schemas.microsoft.com/office/drawing/2014/main" id="{732F140D-61B0-B62B-BA5F-64590CC76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3919" y="2456585"/>
            <a:ext cx="195262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963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www.dspguide.com/graphics/F_3_7.gif">
            <a:extLst>
              <a:ext uri="{FF2B5EF4-FFF2-40B4-BE49-F238E27FC236}">
                <a16:creationId xmlns:a16="http://schemas.microsoft.com/office/drawing/2014/main" id="{9811EF53-9C1B-CC67-F323-8E770B6D5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3020" y="1046912"/>
            <a:ext cx="10643439" cy="4817400"/>
          </a:xfrm>
          <a:prstGeom prst="rect">
            <a:avLst/>
          </a:prstGeom>
          <a:noFill/>
        </p:spPr>
      </p:pic>
      <p:sp>
        <p:nvSpPr>
          <p:cNvPr id="8" name="Tekstvak 6">
            <a:extLst>
              <a:ext uri="{FF2B5EF4-FFF2-40B4-BE49-F238E27FC236}">
                <a16:creationId xmlns:a16="http://schemas.microsoft.com/office/drawing/2014/main" id="{DE491547-8C54-3E8A-CA7C-67D504533A1F}"/>
              </a:ext>
            </a:extLst>
          </p:cNvPr>
          <p:cNvSpPr txBox="1"/>
          <p:nvPr/>
        </p:nvSpPr>
        <p:spPr>
          <a:xfrm>
            <a:off x="418697" y="846857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/>
              <a:t>Anti Alias filter</a:t>
            </a:r>
            <a:endParaRPr lang="en-US" sz="2000" b="1" dirty="0"/>
          </a:p>
        </p:txBody>
      </p:sp>
      <p:sp>
        <p:nvSpPr>
          <p:cNvPr id="9" name="Tekstvak 7">
            <a:extLst>
              <a:ext uri="{FF2B5EF4-FFF2-40B4-BE49-F238E27FC236}">
                <a16:creationId xmlns:a16="http://schemas.microsoft.com/office/drawing/2014/main" id="{CCC9AC44-7748-11BC-1405-2A23D75D7091}"/>
              </a:ext>
            </a:extLst>
          </p:cNvPr>
          <p:cNvSpPr txBox="1"/>
          <p:nvPr/>
        </p:nvSpPr>
        <p:spPr>
          <a:xfrm>
            <a:off x="9383688" y="709103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/>
              <a:t>Reconstructie filter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52024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EC185-3EF9-C52D-FB14-D7CADA108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6">
            <a:extLst>
              <a:ext uri="{FF2B5EF4-FFF2-40B4-BE49-F238E27FC236}">
                <a16:creationId xmlns:a16="http://schemas.microsoft.com/office/drawing/2014/main" id="{D1E48F4A-4BB4-EC40-A59E-E1CDE306CDEA}"/>
              </a:ext>
            </a:extLst>
          </p:cNvPr>
          <p:cNvSpPr txBox="1"/>
          <p:nvPr/>
        </p:nvSpPr>
        <p:spPr>
          <a:xfrm>
            <a:off x="418697" y="846857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/>
              <a:t>Anti Alias filter</a:t>
            </a:r>
            <a:endParaRPr lang="en-US" sz="2000" b="1" dirty="0"/>
          </a:p>
        </p:txBody>
      </p:sp>
      <p:sp>
        <p:nvSpPr>
          <p:cNvPr id="9" name="Tekstvak 7">
            <a:extLst>
              <a:ext uri="{FF2B5EF4-FFF2-40B4-BE49-F238E27FC236}">
                <a16:creationId xmlns:a16="http://schemas.microsoft.com/office/drawing/2014/main" id="{0D33A474-ABF9-40C0-A915-D1157227E358}"/>
              </a:ext>
            </a:extLst>
          </p:cNvPr>
          <p:cNvSpPr txBox="1"/>
          <p:nvPr/>
        </p:nvSpPr>
        <p:spPr>
          <a:xfrm>
            <a:off x="9383688" y="709103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/>
              <a:t>Reconstructie filter</a:t>
            </a:r>
            <a:endParaRPr lang="en-US" sz="2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E76E40-004B-150D-142A-578700C08870}"/>
              </a:ext>
            </a:extLst>
          </p:cNvPr>
          <p:cNvSpPr txBox="1"/>
          <p:nvPr/>
        </p:nvSpPr>
        <p:spPr>
          <a:xfrm>
            <a:off x="4829175" y="2828835"/>
            <a:ext cx="2533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HOE?</a:t>
            </a:r>
            <a:endParaRPr lang="nl-NL" sz="7200" dirty="0"/>
          </a:p>
        </p:txBody>
      </p:sp>
    </p:spTree>
    <p:extLst>
      <p:ext uri="{BB962C8B-B14F-4D97-AF65-F5344CB8AC3E}">
        <p14:creationId xmlns:p14="http://schemas.microsoft.com/office/powerpoint/2010/main" val="1697561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AF7F3-C653-BDB1-DE8A-686BFB028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6">
            <a:extLst>
              <a:ext uri="{FF2B5EF4-FFF2-40B4-BE49-F238E27FC236}">
                <a16:creationId xmlns:a16="http://schemas.microsoft.com/office/drawing/2014/main" id="{D912E522-C64B-0E12-F93F-6D46A0B31353}"/>
              </a:ext>
            </a:extLst>
          </p:cNvPr>
          <p:cNvSpPr txBox="1"/>
          <p:nvPr/>
        </p:nvSpPr>
        <p:spPr>
          <a:xfrm>
            <a:off x="418697" y="846857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/>
              <a:t>Anti Alias filter</a:t>
            </a:r>
            <a:endParaRPr lang="en-US" sz="2000" b="1" dirty="0"/>
          </a:p>
        </p:txBody>
      </p:sp>
      <p:sp>
        <p:nvSpPr>
          <p:cNvPr id="9" name="Tekstvak 7">
            <a:extLst>
              <a:ext uri="{FF2B5EF4-FFF2-40B4-BE49-F238E27FC236}">
                <a16:creationId xmlns:a16="http://schemas.microsoft.com/office/drawing/2014/main" id="{0E84C350-65FD-0E3B-7E92-B9A89CF8BF00}"/>
              </a:ext>
            </a:extLst>
          </p:cNvPr>
          <p:cNvSpPr txBox="1"/>
          <p:nvPr/>
        </p:nvSpPr>
        <p:spPr>
          <a:xfrm>
            <a:off x="9383688" y="709103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/>
              <a:t>Reconstructie filter</a:t>
            </a:r>
            <a:endParaRPr lang="en-US" sz="2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1C41E5-6864-18D2-51C5-5E03463C3F1B}"/>
              </a:ext>
            </a:extLst>
          </p:cNvPr>
          <p:cNvSpPr txBox="1"/>
          <p:nvPr/>
        </p:nvSpPr>
        <p:spPr>
          <a:xfrm>
            <a:off x="4829175" y="308993"/>
            <a:ext cx="2533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HOE?</a:t>
            </a:r>
            <a:endParaRPr lang="nl-NL" sz="7200" dirty="0"/>
          </a:p>
        </p:txBody>
      </p:sp>
      <p:pic>
        <p:nvPicPr>
          <p:cNvPr id="1026" name="Picture 2" descr="RC low-pass filter">
            <a:extLst>
              <a:ext uri="{FF2B5EF4-FFF2-40B4-BE49-F238E27FC236}">
                <a16:creationId xmlns:a16="http://schemas.microsoft.com/office/drawing/2014/main" id="{D5B21141-67AB-6EDF-13AF-FA089FDCB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100" y="2342283"/>
            <a:ext cx="4949800" cy="320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142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5-07-10 11-14-27">
            <a:hlinkClick r:id="" action="ppaction://media"/>
            <a:extLst>
              <a:ext uri="{FF2B5EF4-FFF2-40B4-BE49-F238E27FC236}">
                <a16:creationId xmlns:a16="http://schemas.microsoft.com/office/drawing/2014/main" id="{5A6A5140-0101-85E3-5960-C12D1A3BCF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C4C1D1C-261A-A70B-4456-D49CFEB81CDE}"/>
              </a:ext>
            </a:extLst>
          </p:cNvPr>
          <p:cNvGrpSpPr/>
          <p:nvPr/>
        </p:nvGrpSpPr>
        <p:grpSpPr>
          <a:xfrm>
            <a:off x="845574" y="423346"/>
            <a:ext cx="10903974" cy="5911645"/>
            <a:chOff x="845574" y="412955"/>
            <a:chExt cx="10903974" cy="591164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0825F29-3486-9CBB-6160-88447857F0C3}"/>
                </a:ext>
              </a:extLst>
            </p:cNvPr>
            <p:cNvSpPr/>
            <p:nvPr/>
          </p:nvSpPr>
          <p:spPr>
            <a:xfrm>
              <a:off x="845574" y="412955"/>
              <a:ext cx="10491020" cy="589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8FEFF61-DA02-B13B-7C7D-6C3945BF6280}"/>
                </a:ext>
              </a:extLst>
            </p:cNvPr>
            <p:cNvSpPr/>
            <p:nvPr/>
          </p:nvSpPr>
          <p:spPr>
            <a:xfrm>
              <a:off x="1106129" y="5481484"/>
              <a:ext cx="10491020" cy="6907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83B07F-75D7-BF26-EA9C-B07AB6B51E46}"/>
                </a:ext>
              </a:extLst>
            </p:cNvPr>
            <p:cNvSpPr/>
            <p:nvPr/>
          </p:nvSpPr>
          <p:spPr>
            <a:xfrm>
              <a:off x="10284541" y="838200"/>
              <a:ext cx="1465007" cy="5486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351874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60623-3BF4-A966-5122-65C24848F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1288"/>
            <a:ext cx="10515600" cy="4351338"/>
          </a:xfrm>
        </p:spPr>
        <p:txBody>
          <a:bodyPr/>
          <a:lstStyle/>
          <a:p>
            <a:r>
              <a:rPr lang="en-US" dirty="0"/>
              <a:t>Wat is het?</a:t>
            </a:r>
          </a:p>
          <a:p>
            <a:r>
              <a:rPr lang="en-US" dirty="0"/>
              <a:t>Resolution, sample frequency...</a:t>
            </a:r>
          </a:p>
          <a:p>
            <a:r>
              <a:rPr lang="en-US" dirty="0"/>
              <a:t>Nyquist</a:t>
            </a:r>
          </a:p>
          <a:p>
            <a:r>
              <a:rPr lang="en-US" dirty="0"/>
              <a:t>Aliasing</a:t>
            </a:r>
          </a:p>
          <a:p>
            <a:r>
              <a:rPr lang="en-US" dirty="0">
                <a:solidFill>
                  <a:srgbClr val="001D35"/>
                </a:solidFill>
                <a:latin typeface="Google Sans"/>
              </a:rPr>
              <a:t>Successive Approximation Register ADC</a:t>
            </a:r>
          </a:p>
          <a:p>
            <a:r>
              <a:rPr lang="en-US" dirty="0">
                <a:solidFill>
                  <a:srgbClr val="001D35"/>
                </a:solidFill>
                <a:latin typeface="Google Sans"/>
              </a:rPr>
              <a:t>Andere types</a:t>
            </a:r>
          </a:p>
          <a:p>
            <a:r>
              <a:rPr lang="en-US" dirty="0" err="1">
                <a:solidFill>
                  <a:srgbClr val="001D35"/>
                </a:solidFill>
                <a:latin typeface="Google Sans"/>
              </a:rPr>
              <a:t>Quizzzzz</a:t>
            </a:r>
            <a:endParaRPr lang="en-US" dirty="0">
              <a:solidFill>
                <a:srgbClr val="001D35"/>
              </a:solidFill>
              <a:latin typeface="Google Sans"/>
            </a:endParaRPr>
          </a:p>
          <a:p>
            <a:endParaRPr lang="en-US" dirty="0"/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395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4F11B-6705-C367-C19F-D34EE5FDE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179C5E-E17A-AE72-B3EE-98D6F3859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07" y="120196"/>
            <a:ext cx="4599039" cy="45990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EE8C8F-B7B6-4B02-E08D-0AEFEAE72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892" y="2096114"/>
            <a:ext cx="5912644" cy="46021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C582E7-5FE0-64F1-E512-D70181E3A758}"/>
              </a:ext>
            </a:extLst>
          </p:cNvPr>
          <p:cNvSpPr txBox="1"/>
          <p:nvPr/>
        </p:nvSpPr>
        <p:spPr>
          <a:xfrm>
            <a:off x="88490" y="4719235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The ESP32-WROOM module integrates two 12-bit SAR (Successive Approximation Register) Analog-to-Digital Converters (ADCs) with a total of 18 measurement channels. These ADCs can measure analog voltages within a specified range, and their digital output is represented by 12 bits, resulting in 4096 discrete values. 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89528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2F4248-8B3D-9C1A-15EC-543EE9A1FBE8}"/>
              </a:ext>
            </a:extLst>
          </p:cNvPr>
          <p:cNvSpPr txBox="1"/>
          <p:nvPr/>
        </p:nvSpPr>
        <p:spPr>
          <a:xfrm>
            <a:off x="436418" y="6231265"/>
            <a:ext cx="115131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400">
                <a:hlinkClick r:id="rId2"/>
              </a:rPr>
              <a:t>https://www.monolithicpower.com/en/learning/mpscholar/analog-to-digital-converters/detailed-analysis-of-adc-architectures/sar-adcs?srsltid=AfmBOoqg18Vjq_k_TZNTkb2FBp00_URdZctyW9Nv34VrKq7yNZzE86VW</a:t>
            </a:r>
            <a:endParaRPr lang="nl-NL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4A8882-DEFF-35FD-DBAC-1BF9F5F0E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629" y="531299"/>
            <a:ext cx="9040487" cy="52966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650C94-7E2B-2453-118B-91636B6B029C}"/>
              </a:ext>
            </a:extLst>
          </p:cNvPr>
          <p:cNvSpPr txBox="1"/>
          <p:nvPr/>
        </p:nvSpPr>
        <p:spPr>
          <a:xfrm>
            <a:off x="1381991" y="3429000"/>
            <a:ext cx="1667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&amp; Hold</a:t>
            </a:r>
            <a:endParaRPr lang="nl-NL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21CF288-02A1-599D-6BB7-F29F19657516}"/>
              </a:ext>
            </a:extLst>
          </p:cNvPr>
          <p:cNvCxnSpPr/>
          <p:nvPr/>
        </p:nvCxnSpPr>
        <p:spPr>
          <a:xfrm flipV="1">
            <a:off x="2254827" y="2763982"/>
            <a:ext cx="353291" cy="665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FA23060-3D4F-72D5-896F-879918E98F4E}"/>
              </a:ext>
            </a:extLst>
          </p:cNvPr>
          <p:cNvSpPr txBox="1"/>
          <p:nvPr/>
        </p:nvSpPr>
        <p:spPr>
          <a:xfrm>
            <a:off x="2820835" y="5344758"/>
            <a:ext cx="2051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Digitaal</a:t>
            </a:r>
            <a:r>
              <a:rPr lang="en-US" dirty="0"/>
              <a:t> -&gt; </a:t>
            </a:r>
            <a:r>
              <a:rPr lang="en-US" dirty="0" err="1"/>
              <a:t>Analoog</a:t>
            </a:r>
            <a:endParaRPr lang="nl-NL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FDB863-ADE8-E2DA-7CCB-92942B8BA70E}"/>
              </a:ext>
            </a:extLst>
          </p:cNvPr>
          <p:cNvCxnSpPr/>
          <p:nvPr/>
        </p:nvCxnSpPr>
        <p:spPr>
          <a:xfrm flipV="1">
            <a:off x="3922271" y="4662743"/>
            <a:ext cx="353291" cy="665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0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5-07-08 13-29-40">
            <a:hlinkClick r:id="" action="ppaction://media"/>
            <a:extLst>
              <a:ext uri="{FF2B5EF4-FFF2-40B4-BE49-F238E27FC236}">
                <a16:creationId xmlns:a16="http://schemas.microsoft.com/office/drawing/2014/main" id="{152B4FB0-ED4C-449A-5B80-C9045C7868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5D09F1-44D7-CEBA-6198-0929DD8BF30A}"/>
              </a:ext>
            </a:extLst>
          </p:cNvPr>
          <p:cNvSpPr/>
          <p:nvPr/>
        </p:nvSpPr>
        <p:spPr>
          <a:xfrm>
            <a:off x="845574" y="501446"/>
            <a:ext cx="10491020" cy="5899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6E65FA-66C3-836C-9E1F-1CF31D90BE34}"/>
              </a:ext>
            </a:extLst>
          </p:cNvPr>
          <p:cNvSpPr/>
          <p:nvPr/>
        </p:nvSpPr>
        <p:spPr>
          <a:xfrm>
            <a:off x="1056969" y="5855113"/>
            <a:ext cx="10491020" cy="690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360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9FAA35F-4E91-A88F-FB69-CE3FEB1E3BBF}"/>
              </a:ext>
            </a:extLst>
          </p:cNvPr>
          <p:cNvSpPr txBox="1"/>
          <p:nvPr/>
        </p:nvSpPr>
        <p:spPr>
          <a:xfrm>
            <a:off x="157595" y="6550223"/>
            <a:ext cx="118768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400" dirty="0">
                <a:hlinkClick r:id="rId2"/>
              </a:rPr>
              <a:t>https://www.monolithicpower.com/en/learning/mpscholar/analog-to-digital-converters/future-trends-and-challenges-in-adcs/novel-adc-architectures</a:t>
            </a:r>
            <a:endParaRPr lang="nl-NL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529709-BBDD-5CAD-EFD3-632FD2713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393" y="298239"/>
            <a:ext cx="9013212" cy="625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945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727F3A-C54A-AD5F-BDAE-D7849159FF60}"/>
              </a:ext>
            </a:extLst>
          </p:cNvPr>
          <p:cNvSpPr txBox="1"/>
          <p:nvPr/>
        </p:nvSpPr>
        <p:spPr>
          <a:xfrm>
            <a:off x="4287684" y="2905780"/>
            <a:ext cx="361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WOOCLAP QUIZZZZ!!!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1436619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9119D41-FFAF-63B3-E2FF-DEDC0A46CCB4}"/>
              </a:ext>
            </a:extLst>
          </p:cNvPr>
          <p:cNvSpPr txBox="1">
            <a:spLocks/>
          </p:cNvSpPr>
          <p:nvPr/>
        </p:nvSpPr>
        <p:spPr>
          <a:xfrm>
            <a:off x="6968375" y="2070828"/>
            <a:ext cx="4572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dirty="0" err="1">
                <a:latin typeface="Trade Gothic Inline" panose="020B0504030203020204" pitchFamily="34" charset="0"/>
              </a:rPr>
              <a:t>Questions</a:t>
            </a:r>
            <a:r>
              <a:rPr lang="nl-NL" dirty="0">
                <a:latin typeface="Trade Gothic Inline" panose="020B0504030203020204" pitchFamily="34" charset="0"/>
              </a:rPr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3CCD1A-0987-3481-5D80-58D5672D2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46" y="2317598"/>
            <a:ext cx="4686954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51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255EF62-3988-4A4A-220C-1AEFC1FE0B23}"/>
              </a:ext>
            </a:extLst>
          </p:cNvPr>
          <p:cNvSpPr txBox="1"/>
          <p:nvPr/>
        </p:nvSpPr>
        <p:spPr>
          <a:xfrm>
            <a:off x="3800167" y="441130"/>
            <a:ext cx="4591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b="1" dirty="0"/>
              <a:t>ADC</a:t>
            </a:r>
            <a:r>
              <a:rPr lang="nl-NL" dirty="0"/>
              <a:t> staat voor </a:t>
            </a:r>
            <a:r>
              <a:rPr lang="nl-NL" b="1" dirty="0" err="1"/>
              <a:t>Analog</a:t>
            </a:r>
            <a:r>
              <a:rPr lang="nl-NL" b="1" dirty="0"/>
              <a:t>-</a:t>
            </a:r>
            <a:r>
              <a:rPr lang="nl-NL" b="1" dirty="0" err="1"/>
              <a:t>to</a:t>
            </a:r>
            <a:r>
              <a:rPr lang="nl-NL" b="1" dirty="0"/>
              <a:t>-Digital Converter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0994C5-30A7-032D-85EB-58EF32A540CB}"/>
              </a:ext>
            </a:extLst>
          </p:cNvPr>
          <p:cNvSpPr txBox="1"/>
          <p:nvPr/>
        </p:nvSpPr>
        <p:spPr>
          <a:xfrm>
            <a:off x="2325328" y="1099342"/>
            <a:ext cx="75413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Een </a:t>
            </a:r>
            <a:r>
              <a:rPr lang="nl-NL" b="1" dirty="0"/>
              <a:t>ADC zet een analoog signaal (zoals een spanningsniveau)</a:t>
            </a:r>
            <a:r>
              <a:rPr lang="nl-NL" dirty="0"/>
              <a:t> om in een </a:t>
            </a:r>
            <a:r>
              <a:rPr lang="nl-NL" b="1" dirty="0"/>
              <a:t>digitaal getal</a:t>
            </a:r>
            <a:r>
              <a:rPr lang="nl-NL" dirty="0"/>
              <a:t> dat een computer of microcontroller kan begrijpen.</a:t>
            </a:r>
          </a:p>
        </p:txBody>
      </p:sp>
      <p:pic>
        <p:nvPicPr>
          <p:cNvPr id="2" name="2025-07-09 15-46-47">
            <a:hlinkClick r:id="" action="ppaction://media"/>
            <a:extLst>
              <a:ext uri="{FF2B5EF4-FFF2-40B4-BE49-F238E27FC236}">
                <a16:creationId xmlns:a16="http://schemas.microsoft.com/office/drawing/2014/main" id="{F5B3698E-55E3-2C04-EADF-7CDB82D568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07773" y="2187286"/>
            <a:ext cx="7841672" cy="441094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27CEE7C-1A12-0C59-3619-EF0A2EC1D064}"/>
              </a:ext>
            </a:extLst>
          </p:cNvPr>
          <p:cNvSpPr/>
          <p:nvPr/>
        </p:nvSpPr>
        <p:spPr>
          <a:xfrm>
            <a:off x="9134166" y="2187285"/>
            <a:ext cx="2275052" cy="4410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961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24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DC12010 12-Bit Analog-to-Digital Converter (ADC) - TI | Mouser">
            <a:extLst>
              <a:ext uri="{FF2B5EF4-FFF2-40B4-BE49-F238E27FC236}">
                <a16:creationId xmlns:a16="http://schemas.microsoft.com/office/drawing/2014/main" id="{61F06F31-249A-0BB4-EA7F-336AE30B1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18" y="0"/>
            <a:ext cx="57150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668933-7E15-0674-C3A2-E6E32E969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3510533" cy="3049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F5BBEC-B5B7-210A-949B-A03CE6FFE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318" y="841863"/>
            <a:ext cx="4164064" cy="201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5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BCE77-8D37-8077-57D9-7DBA230FA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DC12010 12-Bit Analog-to-Digital Converter (ADC) - TI | Mouser">
            <a:extLst>
              <a:ext uri="{FF2B5EF4-FFF2-40B4-BE49-F238E27FC236}">
                <a16:creationId xmlns:a16="http://schemas.microsoft.com/office/drawing/2014/main" id="{083560C3-D08B-44CF-3809-E866520EC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18" y="0"/>
            <a:ext cx="57150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79FBD3-EEAA-6928-122A-A79FADCC5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543" y="-364876"/>
            <a:ext cx="4599039" cy="45990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C48F7A-80B0-47E2-5B7D-FEAE5576F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4892" y="2096114"/>
            <a:ext cx="5912644" cy="46021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16D51C-D544-F514-13D3-8ED637E3C366}"/>
              </a:ext>
            </a:extLst>
          </p:cNvPr>
          <p:cNvSpPr txBox="1"/>
          <p:nvPr/>
        </p:nvSpPr>
        <p:spPr>
          <a:xfrm>
            <a:off x="88490" y="4719235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The ESP32-WROOM module integrates two 12-bit SAR (Successive Approximation Register) Analog-to-Digital Converters (ADCs) with a total of 18 measurement channels. These ADCs can measure analog voltages within a specified range, and their digital output is represented by 12 bits, resulting in 4096 discrete values. 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672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5-07-08 11-38-02">
            <a:hlinkClick r:id="" action="ppaction://media"/>
            <a:extLst>
              <a:ext uri="{FF2B5EF4-FFF2-40B4-BE49-F238E27FC236}">
                <a16:creationId xmlns:a16="http://schemas.microsoft.com/office/drawing/2014/main" id="{1852A2DC-4F14-9CB7-3B07-620C2AFA37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A3A8958-2264-6F63-D82E-E36DD257F41A}"/>
              </a:ext>
            </a:extLst>
          </p:cNvPr>
          <p:cNvGrpSpPr/>
          <p:nvPr/>
        </p:nvGrpSpPr>
        <p:grpSpPr>
          <a:xfrm>
            <a:off x="845574" y="423346"/>
            <a:ext cx="10903974" cy="5911645"/>
            <a:chOff x="845574" y="412955"/>
            <a:chExt cx="10903974" cy="591164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794C9DD-1EEC-8462-9996-73A3E10E3DEB}"/>
                </a:ext>
              </a:extLst>
            </p:cNvPr>
            <p:cNvSpPr/>
            <p:nvPr/>
          </p:nvSpPr>
          <p:spPr>
            <a:xfrm>
              <a:off x="845574" y="412955"/>
              <a:ext cx="10491020" cy="589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F6EC94A-92CD-FE11-D9BD-CED2F1B51BB6}"/>
                </a:ext>
              </a:extLst>
            </p:cNvPr>
            <p:cNvSpPr/>
            <p:nvPr/>
          </p:nvSpPr>
          <p:spPr>
            <a:xfrm>
              <a:off x="1106129" y="5481484"/>
              <a:ext cx="10491020" cy="6907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576965F-B10D-1C1B-40F1-BFB774A14855}"/>
                </a:ext>
              </a:extLst>
            </p:cNvPr>
            <p:cNvSpPr/>
            <p:nvPr/>
          </p:nvSpPr>
          <p:spPr>
            <a:xfrm>
              <a:off x="10284541" y="838200"/>
              <a:ext cx="1465007" cy="5486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59778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FE661-B663-2075-1750-FF41612A8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37B0C-9018-2832-39B8-D41376C1D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23231-213B-8319-574F-4D7372EEA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04BBE9-F906-E4A0-5EF4-ECBA0BF9B8FA}"/>
              </a:ext>
            </a:extLst>
          </p:cNvPr>
          <p:cNvCxnSpPr/>
          <p:nvPr/>
        </p:nvCxnSpPr>
        <p:spPr>
          <a:xfrm>
            <a:off x="3961707" y="2836718"/>
            <a:ext cx="0" cy="34913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50398D-113C-8878-7B3A-F0A6AA5EE7E6}"/>
              </a:ext>
            </a:extLst>
          </p:cNvPr>
          <p:cNvCxnSpPr/>
          <p:nvPr/>
        </p:nvCxnSpPr>
        <p:spPr>
          <a:xfrm>
            <a:off x="4173682" y="2836718"/>
            <a:ext cx="0" cy="34913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829A43-00FD-50A4-ACC1-E2A02436B31E}"/>
                  </a:ext>
                </a:extLst>
              </p:cNvPr>
              <p:cNvSpPr txBox="1"/>
              <p:nvPr/>
            </p:nvSpPr>
            <p:spPr>
              <a:xfrm>
                <a:off x="3429000" y="6308209"/>
                <a:ext cx="18405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Sample time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nl-N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829A43-00FD-50A4-ACC1-E2A02436B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6308209"/>
                <a:ext cx="1840568" cy="369332"/>
              </a:xfrm>
              <a:prstGeom prst="rect">
                <a:avLst/>
              </a:prstGeom>
              <a:blipFill>
                <a:blip r:embed="rId3"/>
                <a:stretch>
                  <a:fillRect l="-2990" t="-8333" b="-2833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BDA722-160A-C076-FD85-F4BE4CA57FF9}"/>
                  </a:ext>
                </a:extLst>
              </p:cNvPr>
              <p:cNvSpPr txBox="1"/>
              <p:nvPr/>
            </p:nvSpPr>
            <p:spPr>
              <a:xfrm>
                <a:off x="6432255" y="5917372"/>
                <a:ext cx="2662973" cy="5191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Sample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nl-NL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BDA722-160A-C076-FD85-F4BE4CA57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255" y="5917372"/>
                <a:ext cx="2662973" cy="519181"/>
              </a:xfrm>
              <a:prstGeom prst="rect">
                <a:avLst/>
              </a:prstGeom>
              <a:blipFill>
                <a:blip r:embed="rId4"/>
                <a:stretch>
                  <a:fillRect l="-1831" b="-235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C846621-6148-3A6D-CB85-BD7F6C775E40}"/>
              </a:ext>
            </a:extLst>
          </p:cNvPr>
          <p:cNvSpPr txBox="1"/>
          <p:nvPr/>
        </p:nvSpPr>
        <p:spPr>
          <a:xfrm>
            <a:off x="10194274" y="2944543"/>
            <a:ext cx="1997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resolution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559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025-07-08 11-40-49">
            <a:hlinkClick r:id="" action="ppaction://media"/>
            <a:extLst>
              <a:ext uri="{FF2B5EF4-FFF2-40B4-BE49-F238E27FC236}">
                <a16:creationId xmlns:a16="http://schemas.microsoft.com/office/drawing/2014/main" id="{337B5FCC-2641-9958-072F-781D9DFC76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885FC9F-F1CF-1BE5-40CD-686BBF48A7F6}"/>
              </a:ext>
            </a:extLst>
          </p:cNvPr>
          <p:cNvGrpSpPr/>
          <p:nvPr/>
        </p:nvGrpSpPr>
        <p:grpSpPr>
          <a:xfrm>
            <a:off x="845574" y="423346"/>
            <a:ext cx="10903974" cy="5911645"/>
            <a:chOff x="845574" y="412955"/>
            <a:chExt cx="10903974" cy="591164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77BE09B-25FD-AE93-D1C9-E24AA6C42658}"/>
                </a:ext>
              </a:extLst>
            </p:cNvPr>
            <p:cNvSpPr/>
            <p:nvPr/>
          </p:nvSpPr>
          <p:spPr>
            <a:xfrm>
              <a:off x="845574" y="412955"/>
              <a:ext cx="10491020" cy="589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DA81507-8964-6DC2-D76C-9F54891B98B7}"/>
                </a:ext>
              </a:extLst>
            </p:cNvPr>
            <p:cNvSpPr/>
            <p:nvPr/>
          </p:nvSpPr>
          <p:spPr>
            <a:xfrm>
              <a:off x="1106129" y="5481484"/>
              <a:ext cx="10491020" cy="6907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0CC10B-11D6-F157-3A7E-EE40AEB4C0A6}"/>
                </a:ext>
              </a:extLst>
            </p:cNvPr>
            <p:cNvSpPr/>
            <p:nvPr/>
          </p:nvSpPr>
          <p:spPr>
            <a:xfrm>
              <a:off x="10284541" y="838200"/>
              <a:ext cx="1465007" cy="5486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58937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59D93-E4C8-FAAF-A1F8-0CF59154F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5-07-08 11-43-20">
            <a:hlinkClick r:id="" action="ppaction://media"/>
            <a:extLst>
              <a:ext uri="{FF2B5EF4-FFF2-40B4-BE49-F238E27FC236}">
                <a16:creationId xmlns:a16="http://schemas.microsoft.com/office/drawing/2014/main" id="{9657172D-682B-E534-A463-23080F5300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CDC52D4-D0F9-0F0F-A4DB-F0F34C6DD266}"/>
              </a:ext>
            </a:extLst>
          </p:cNvPr>
          <p:cNvGrpSpPr/>
          <p:nvPr/>
        </p:nvGrpSpPr>
        <p:grpSpPr>
          <a:xfrm>
            <a:off x="845574" y="423346"/>
            <a:ext cx="10903974" cy="5911645"/>
            <a:chOff x="845574" y="412955"/>
            <a:chExt cx="10903974" cy="591164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D278F1D-A99D-698B-5ED6-14F2AB214F02}"/>
                </a:ext>
              </a:extLst>
            </p:cNvPr>
            <p:cNvSpPr/>
            <p:nvPr/>
          </p:nvSpPr>
          <p:spPr>
            <a:xfrm>
              <a:off x="845574" y="412955"/>
              <a:ext cx="10491020" cy="589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97E2414-0C97-2701-D22E-F792C1F0B1E8}"/>
                </a:ext>
              </a:extLst>
            </p:cNvPr>
            <p:cNvSpPr/>
            <p:nvPr/>
          </p:nvSpPr>
          <p:spPr>
            <a:xfrm>
              <a:off x="1106129" y="5481484"/>
              <a:ext cx="10491020" cy="6907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11674A-ED7C-D4C7-4195-85AFA65C8067}"/>
                </a:ext>
              </a:extLst>
            </p:cNvPr>
            <p:cNvSpPr/>
            <p:nvPr/>
          </p:nvSpPr>
          <p:spPr>
            <a:xfrm>
              <a:off x="10284541" y="838200"/>
              <a:ext cx="1465007" cy="5486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236396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</TotalTime>
  <Words>319</Words>
  <Application>Microsoft Office PowerPoint</Application>
  <PresentationFormat>Widescreen</PresentationFormat>
  <Paragraphs>40</Paragraphs>
  <Slides>25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Aptos</vt:lpstr>
      <vt:lpstr>Aptos Display</vt:lpstr>
      <vt:lpstr>Arial</vt:lpstr>
      <vt:lpstr>Cambria Math</vt:lpstr>
      <vt:lpstr>Google Sans</vt:lpstr>
      <vt:lpstr>Trade Gothic Inline</vt:lpstr>
      <vt:lpstr>Office Theme</vt:lpstr>
      <vt:lpstr>ADC  in theorie en praktijk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Aliasing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Bart Bozon</dc:creator>
  <cp:lastModifiedBy>Bart Bozon</cp:lastModifiedBy>
  <cp:revision>3</cp:revision>
  <dcterms:created xsi:type="dcterms:W3CDTF">2025-04-03T11:44:22Z</dcterms:created>
  <dcterms:modified xsi:type="dcterms:W3CDTF">2025-07-10T11:40:33Z</dcterms:modified>
</cp:coreProperties>
</file>